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CA404-833C-49B2-AB93-CE280B81B860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1DE2B-ED67-4DC0-BD14-BF8F23F97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6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9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6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2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1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9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9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7424-9F2D-410D-A4B5-DEC67C4FE4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CD1098-3073-4C23-B577-4593D36A1200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EB3BB-F92A-4EA8-92F8-93D813B93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CD1098-3073-4C23-B577-4593D36A1200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EB3BB-F92A-4EA8-92F8-93D813B93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CD1098-3073-4C23-B577-4593D36A1200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EB3BB-F92A-4EA8-92F8-93D813B93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3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1"/>
            <a:ext cx="1120140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67784" y="908721"/>
            <a:ext cx="11250083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629401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BABE80-C57A-4D6B-8876-78FA6DBBE41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80960" y="1428736"/>
            <a:ext cx="11430080" cy="5429264"/>
            <a:chOff x="285720" y="1428736"/>
            <a:chExt cx="8572560" cy="5429264"/>
          </a:xfrm>
        </p:grpSpPr>
        <p:pic>
          <p:nvPicPr>
            <p:cNvPr id="8" name="Рисунок 7" descr="ID-10088971.jpg"/>
            <p:cNvPicPr>
              <a:picLocks noChangeAspect="1"/>
            </p:cNvPicPr>
            <p:nvPr userDrawn="1"/>
          </p:nvPicPr>
          <p:blipFill>
            <a:blip r:embed="rId2"/>
            <a:srcRect b="15556"/>
            <a:stretch>
              <a:fillRect/>
            </a:stretch>
          </p:blipFill>
          <p:spPr>
            <a:xfrm>
              <a:off x="285736" y="1428736"/>
              <a:ext cx="8572528" cy="542926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 userDrawn="1"/>
          </p:nvSpPr>
          <p:spPr>
            <a:xfrm>
              <a:off x="285720" y="1428736"/>
              <a:ext cx="8572560" cy="5429264"/>
            </a:xfrm>
            <a:prstGeom prst="rect">
              <a:avLst/>
            </a:prstGeom>
            <a:solidFill>
              <a:srgbClr val="FFFFFF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123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2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03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1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78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2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52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15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427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in@1c-rating.k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1839" y="2685409"/>
            <a:ext cx="9382799" cy="898050"/>
          </a:xfrm>
        </p:spPr>
        <p:txBody>
          <a:bodyPr>
            <a:normAutofit/>
          </a:bodyPr>
          <a:lstStyle/>
          <a:p>
            <a:r>
              <a:rPr lang="ru-RU" sz="2400" dirty="0"/>
              <a:t>Линейка «1С-Рейтинг: Финансы и Бюджетирование»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dirty="0"/>
              <a:t>Автоматизация процесса бюджетирования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051839" y="3727730"/>
            <a:ext cx="7420132" cy="921388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 smtClean="0"/>
              <a:t>от составления бюджетов до автоматизированного план-фактного анализа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99301" y="5795943"/>
            <a:ext cx="555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продукты:</a:t>
            </a:r>
          </a:p>
          <a:p>
            <a:r>
              <a:rPr lang="ru-RU" sz="1400" dirty="0"/>
              <a:t>1С-Рейтинг: Комплексное управление финансами и бюджетирование;</a:t>
            </a:r>
          </a:p>
          <a:p>
            <a:r>
              <a:rPr lang="ru-RU" sz="1400" dirty="0"/>
              <a:t>1С-Рейтинг: Бюджетирование предприятия;</a:t>
            </a:r>
          </a:p>
          <a:p>
            <a:r>
              <a:rPr lang="ru-RU" sz="1400" dirty="0"/>
              <a:t>1С-Рейтинг: Управление финансами строительной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497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Документ</a:t>
            </a:r>
            <a:r>
              <a:rPr lang="ru-RU" dirty="0"/>
              <a:t> «</a:t>
            </a:r>
            <a:r>
              <a:rPr lang="ru-RU" sz="3600" dirty="0"/>
              <a:t>Экземпляр</a:t>
            </a:r>
            <a:r>
              <a:rPr lang="ru-RU" dirty="0"/>
              <a:t> </a:t>
            </a:r>
            <a:r>
              <a:rPr lang="ru-RU" sz="3600" dirty="0"/>
              <a:t>бюджета</a:t>
            </a:r>
            <a:r>
              <a:rPr lang="ru-RU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1" y="1799849"/>
            <a:ext cx="6933282" cy="489654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536160" y="897196"/>
            <a:ext cx="3024336" cy="3456384"/>
          </a:xfrm>
          <a:prstGeom prst="wedgeRoundRectCallout">
            <a:avLst>
              <a:gd name="adj1" fmla="val -61499"/>
              <a:gd name="adj2" fmla="val -17375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Бюджет вводится одним документом по всем статьям. Заложенные автоматические </a:t>
            </a:r>
            <a:r>
              <a:rPr lang="ru-RU" b="1" dirty="0"/>
              <a:t>расчеты плановых данных</a:t>
            </a:r>
            <a:r>
              <a:rPr lang="ru-RU" dirty="0"/>
              <a:t> выполняются здесь же.</a:t>
            </a:r>
          </a:p>
          <a:p>
            <a:pPr eaLnBrk="0" hangingPunct="0"/>
            <a:r>
              <a:rPr lang="ru-RU" dirty="0"/>
              <a:t>Предусмотрена возможность интерактивной отмены внесенных изменений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96" y="1311104"/>
            <a:ext cx="9132830" cy="3518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Корректировка бюджетных данных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268954" y="4674850"/>
            <a:ext cx="5999968" cy="1737882"/>
          </a:xfrm>
          <a:prstGeom prst="wedgeRoundRectCallout">
            <a:avLst>
              <a:gd name="adj1" fmla="val -30367"/>
              <a:gd name="adj2" fmla="val -6737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/>
            <a:r>
              <a:rPr lang="ru-RU" dirty="0"/>
              <a:t>Если в течение периода возникает необходимость изменить какие-либо плановые данные, нет необходимость править первоначальный вариант бюджета. </a:t>
            </a:r>
            <a:r>
              <a:rPr lang="ru-RU" b="1" dirty="0"/>
              <a:t>Можно создать корректировку</a:t>
            </a:r>
            <a:r>
              <a:rPr lang="ru-RU" dirty="0"/>
              <a:t>, которая будет хранится отдельным документом, и хранить величины произведенных корректировок</a:t>
            </a:r>
          </a:p>
        </p:txBody>
      </p:sp>
    </p:spTree>
    <p:extLst>
      <p:ext uri="{BB962C8B-B14F-4D97-AF65-F5344CB8AC3E}">
        <p14:creationId xmlns:p14="http://schemas.microsoft.com/office/powerpoint/2010/main" val="17153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408231"/>
            <a:ext cx="8471149" cy="2687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Заполнение бюджетов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13305" y="4095367"/>
            <a:ext cx="4824536" cy="2000053"/>
          </a:xfrm>
          <a:prstGeom prst="wedgeRoundRectCallout">
            <a:avLst>
              <a:gd name="adj1" fmla="val -20930"/>
              <a:gd name="adj2" fmla="val -7623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Предусмотрен механизм формирования бюджета </a:t>
            </a:r>
            <a:r>
              <a:rPr lang="ru-RU" b="1" dirty="0"/>
              <a:t>на основании поданных заявок </a:t>
            </a:r>
            <a:r>
              <a:rPr lang="ru-RU" dirty="0"/>
              <a:t>либо на основании бюджета предыдущих периодов, с применением поправочных коэффициентов. Например, коэффициента инфляции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Обзор функций контроля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680" y="3199188"/>
            <a:ext cx="8020056" cy="433698"/>
          </a:xfrm>
        </p:spPr>
        <p:txBody>
          <a:bodyPr/>
          <a:lstStyle/>
          <a:p>
            <a:r>
              <a:rPr lang="ru-RU" dirty="0"/>
              <a:t>Подсистема «Бюджетирование»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0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Контрольные и учетные  функции</a:t>
            </a:r>
            <a:endParaRPr lang="en-US" sz="3600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32723" y="3721788"/>
            <a:ext cx="2584484" cy="759997"/>
            <a:chOff x="3964" y="2071"/>
            <a:chExt cx="1484" cy="330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39369" y="2654569"/>
            <a:ext cx="4264052" cy="749302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56988" y="2046549"/>
            <a:ext cx="1831988" cy="349234"/>
            <a:chOff x="3964" y="2071"/>
            <a:chExt cx="1484" cy="330"/>
          </a:xfrm>
        </p:grpSpPr>
        <p:sp>
          <p:nvSpPr>
            <p:cNvPr id="44053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54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4055" name="Rectangle 23"/>
          <p:cNvSpPr>
            <a:spLocks noChangeArrowheads="1"/>
          </p:cNvSpPr>
          <p:nvPr/>
        </p:nvSpPr>
        <p:spPr bwMode="ltGray">
          <a:xfrm>
            <a:off x="1842046" y="4524645"/>
            <a:ext cx="1269986" cy="159387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ltGray">
          <a:xfrm>
            <a:off x="3147221" y="4524645"/>
            <a:ext cx="1269986" cy="159387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44057" name="AutoShape 25"/>
          <p:cNvCxnSpPr>
            <a:cxnSpLocks noChangeShapeType="1"/>
          </p:cNvCxnSpPr>
          <p:nvPr/>
        </p:nvCxnSpPr>
        <p:spPr bwMode="black">
          <a:xfrm rot="10800000" flipV="1">
            <a:off x="8203421" y="3046682"/>
            <a:ext cx="57150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58" name="AutoShape 26"/>
          <p:cNvCxnSpPr>
            <a:cxnSpLocks noChangeShapeType="1"/>
            <a:stCxn id="44041" idx="0"/>
            <a:endCxn id="44050" idx="2"/>
          </p:cNvCxnSpPr>
          <p:nvPr/>
        </p:nvCxnSpPr>
        <p:spPr bwMode="black">
          <a:xfrm rot="5400000" flipH="1" flipV="1">
            <a:off x="4439222" y="2089614"/>
            <a:ext cx="317916" cy="2946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4059" name="AutoShape 27"/>
          <p:cNvCxnSpPr>
            <a:cxnSpLocks noChangeShapeType="1"/>
            <a:stCxn id="44044" idx="0"/>
            <a:endCxn id="44050" idx="2"/>
          </p:cNvCxnSpPr>
          <p:nvPr/>
        </p:nvCxnSpPr>
        <p:spPr bwMode="black">
          <a:xfrm rot="16200000" flipV="1">
            <a:off x="7374538" y="2100728"/>
            <a:ext cx="317916" cy="29242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4060" name="Text Box 28"/>
          <p:cNvSpPr txBox="1">
            <a:spLocks noChangeArrowheads="1"/>
          </p:cNvSpPr>
          <p:nvPr/>
        </p:nvSpPr>
        <p:spPr bwMode="black">
          <a:xfrm>
            <a:off x="5274463" y="2003629"/>
            <a:ext cx="16430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003366"/>
                </a:solidFill>
                <a:latin typeface="Arial Black" pitchFamily="34" charset="0"/>
              </a:rPr>
              <a:t>Контроль</a:t>
            </a:r>
            <a:endParaRPr lang="en-US" sz="2000" dirty="0">
              <a:solidFill>
                <a:srgbClr val="003366"/>
              </a:solidFill>
              <a:latin typeface="Arial Black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8774926" y="2572875"/>
            <a:ext cx="1711325" cy="759559"/>
            <a:chOff x="7215206" y="2383689"/>
            <a:chExt cx="1711325" cy="759559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7215206" y="2463797"/>
              <a:ext cx="1711325" cy="679451"/>
              <a:chOff x="3964" y="2071"/>
              <a:chExt cx="1484" cy="330"/>
            </a:xfrm>
          </p:grpSpPr>
          <p:sp>
            <p:nvSpPr>
              <p:cNvPr id="44036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037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black">
            <a:xfrm>
              <a:off x="7215206" y="2383689"/>
              <a:ext cx="168910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>
                  <a:solidFill>
                    <a:srgbClr val="000000"/>
                  </a:solidFill>
                </a:rPr>
                <a:t>Контроль через отчетные формы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631918" y="3721788"/>
            <a:ext cx="2714643" cy="759997"/>
            <a:chOff x="6072198" y="3532602"/>
            <a:chExt cx="2714643" cy="759997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156352" y="3532602"/>
              <a:ext cx="2559052" cy="759997"/>
              <a:chOff x="3964" y="2071"/>
              <a:chExt cx="1484" cy="330"/>
            </a:xfrm>
          </p:grpSpPr>
          <p:sp>
            <p:nvSpPr>
              <p:cNvPr id="44044" name="AutoShape 12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2" name="Text Box 30"/>
            <p:cNvSpPr txBox="1">
              <a:spLocks noChangeArrowheads="1"/>
            </p:cNvSpPr>
            <p:nvPr/>
          </p:nvSpPr>
          <p:spPr bwMode="black">
            <a:xfrm>
              <a:off x="6072198" y="3571876"/>
              <a:ext cx="2714643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8F8F8"/>
                  </a:solidFill>
                </a:rPr>
                <a:t>Схема расчета эффективности отв-х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black">
          <a:xfrm>
            <a:off x="2002619" y="3757673"/>
            <a:ext cx="22002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8F8F8"/>
                </a:solidFill>
              </a:rPr>
              <a:t>Ключевые показатели</a:t>
            </a:r>
            <a:endParaRPr lang="en-US" b="1" dirty="0">
              <a:solidFill>
                <a:srgbClr val="F8F8F8"/>
              </a:solidFill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black">
          <a:xfrm>
            <a:off x="1916877" y="4618318"/>
            <a:ext cx="114300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FFFF"/>
                </a:solidFill>
              </a:rPr>
              <a:t>Централизованный анализ в едином отчете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black">
          <a:xfrm>
            <a:off x="3030159" y="4618319"/>
            <a:ext cx="1529924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FFFFFF"/>
                </a:solidFill>
              </a:rPr>
              <a:t>Сравнение с плановыми значениями, расчет остатка к исполнению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4774397" y="3740838"/>
            <a:ext cx="2571768" cy="740947"/>
            <a:chOff x="3214678" y="3551652"/>
            <a:chExt cx="2571768" cy="74094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33730" y="3551652"/>
              <a:ext cx="2552716" cy="740947"/>
              <a:chOff x="3964" y="2071"/>
              <a:chExt cx="1484" cy="330"/>
            </a:xfrm>
          </p:grpSpPr>
          <p:sp>
            <p:nvSpPr>
              <p:cNvPr id="44047" name="AutoShape 15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6" name="Text Box 34"/>
            <p:cNvSpPr txBox="1">
              <a:spLocks noChangeArrowheads="1"/>
            </p:cNvSpPr>
            <p:nvPr/>
          </p:nvSpPr>
          <p:spPr bwMode="black">
            <a:xfrm>
              <a:off x="3214678" y="3571876"/>
              <a:ext cx="257176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>
                  <a:solidFill>
                    <a:srgbClr val="F8F8F8"/>
                  </a:solidFill>
                </a:rPr>
                <a:t>Автоматический контроль лимитов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739695" y="4524645"/>
            <a:ext cx="1392024" cy="1593870"/>
            <a:chOff x="3179976" y="4335460"/>
            <a:chExt cx="1392024" cy="1593870"/>
          </a:xfrm>
        </p:grpSpPr>
        <p:sp>
          <p:nvSpPr>
            <p:cNvPr id="44067" name="Rectangle 35"/>
            <p:cNvSpPr>
              <a:spLocks noChangeArrowheads="1"/>
            </p:cNvSpPr>
            <p:nvPr/>
          </p:nvSpPr>
          <p:spPr bwMode="ltGray">
            <a:xfrm>
              <a:off x="321467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black">
            <a:xfrm>
              <a:off x="3179976" y="4429133"/>
              <a:ext cx="1392024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Автомати-ческое предот-вращение превышений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703355" y="4524645"/>
            <a:ext cx="1285885" cy="1593870"/>
            <a:chOff x="6143635" y="4335460"/>
            <a:chExt cx="1285885" cy="159387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>
              <a:off x="6143636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black">
            <a:xfrm>
              <a:off x="6143635" y="4500570"/>
              <a:ext cx="1285885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Единая система измерения результатов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8989239" y="4524645"/>
            <a:ext cx="1285884" cy="1593870"/>
            <a:chOff x="7429520" y="4335460"/>
            <a:chExt cx="1285884" cy="159387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ltGray">
            <a:xfrm>
              <a:off x="744541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black">
            <a:xfrm>
              <a:off x="7429520" y="4572008"/>
              <a:ext cx="128588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Мониторинг и мотивация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4274331" y="2686103"/>
            <a:ext cx="3571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</a:rPr>
              <a:t>Автоматический учет фактических данных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4074" name="AutoShape 42"/>
          <p:cNvCxnSpPr>
            <a:cxnSpLocks noChangeShapeType="1"/>
            <a:stCxn id="44053" idx="2"/>
            <a:endCxn id="44050" idx="0"/>
          </p:cNvCxnSpPr>
          <p:nvPr/>
        </p:nvCxnSpPr>
        <p:spPr bwMode="black">
          <a:xfrm rot="5400000">
            <a:off x="5942796" y="2524384"/>
            <a:ext cx="258786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75" name="AutoShape 43"/>
          <p:cNvCxnSpPr>
            <a:cxnSpLocks noChangeShapeType="1"/>
            <a:stCxn id="44050" idx="2"/>
            <a:endCxn id="44047" idx="0"/>
          </p:cNvCxnSpPr>
          <p:nvPr/>
        </p:nvCxnSpPr>
        <p:spPr bwMode="black">
          <a:xfrm rot="5400000">
            <a:off x="5902118" y="3571560"/>
            <a:ext cx="33696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4" name="Text Box 4"/>
          <p:cNvSpPr txBox="1">
            <a:spLocks noChangeArrowheads="1"/>
          </p:cNvSpPr>
          <p:nvPr/>
        </p:nvSpPr>
        <p:spPr bwMode="gray">
          <a:xfrm>
            <a:off x="1666844" y="1092407"/>
            <a:ext cx="900115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Ряд контрольных функций позволяет снять соответствующие обязанности с ответственных лиц и выполнять контроль более оперативно, обеспечивая соответствие плана и факта. Возможен контроль как по отчетным формам, так и контроль через дополнительный функционал.</a:t>
            </a:r>
            <a:endParaRPr lang="en-US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6076179" y="4524645"/>
            <a:ext cx="1269986" cy="1593870"/>
            <a:chOff x="4516460" y="4335460"/>
            <a:chExt cx="1269986" cy="1593870"/>
          </a:xfrm>
        </p:grpSpPr>
        <p:sp>
          <p:nvSpPr>
            <p:cNvPr id="44068" name="Rectangle 36"/>
            <p:cNvSpPr>
              <a:spLocks noChangeArrowheads="1"/>
            </p:cNvSpPr>
            <p:nvPr/>
          </p:nvSpPr>
          <p:spPr bwMode="ltGray">
            <a:xfrm>
              <a:off x="4516460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black">
            <a:xfrm>
              <a:off x="4571999" y="4429132"/>
              <a:ext cx="1143009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>
                  <a:solidFill>
                    <a:srgbClr val="FFFFFF"/>
                  </a:solidFill>
                </a:rPr>
                <a:t>Оповеще-ние о состоянии лимитов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543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animBg="1"/>
      <p:bldP spid="44056" grpId="0" animBg="1"/>
      <p:bldP spid="44063" grpId="0"/>
      <p:bldP spid="44064" grpId="0"/>
      <p:bldP spid="44065" grpId="0"/>
      <p:bldP spid="440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3600" dirty="0"/>
              <a:t>Учет фактических данных</a:t>
            </a:r>
            <a:endParaRPr lang="en-US" sz="36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11550" y="3354661"/>
            <a:ext cx="5056188" cy="923925"/>
            <a:chOff x="1267" y="2532"/>
            <a:chExt cx="3185" cy="582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6163" y="4449292"/>
            <a:ext cx="5084762" cy="923925"/>
            <a:chOff x="1314" y="3282"/>
            <a:chExt cx="3203" cy="582"/>
          </a:xfrm>
        </p:grpSpPr>
        <p:sp>
          <p:nvSpPr>
            <p:cNvPr id="16392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6163" y="2241824"/>
            <a:ext cx="5084762" cy="923925"/>
            <a:chOff x="1314" y="1782"/>
            <a:chExt cx="3203" cy="582"/>
          </a:xfrm>
        </p:grpSpPr>
        <p:sp>
          <p:nvSpPr>
            <p:cNvPr id="16396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6404" name="Text Box 11"/>
          <p:cNvSpPr txBox="1">
            <a:spLocks noChangeArrowheads="1"/>
          </p:cNvSpPr>
          <p:nvPr/>
        </p:nvSpPr>
        <p:spPr bwMode="gray">
          <a:xfrm>
            <a:off x="3759201" y="2313258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F8F8F8"/>
                </a:solidFill>
                <a:cs typeface="Arial" charset="0"/>
              </a:rPr>
              <a:t>Правила учета фактических данных  формируются предприятием самостоятельно, исходя из учетной политики</a:t>
            </a:r>
            <a:endParaRPr lang="en-US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black">
          <a:xfrm>
            <a:off x="3800476" y="3456266"/>
            <a:ext cx="4570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Фактические данные получаются автоматически из учетной системы по настроенным правилам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gray">
          <a:xfrm>
            <a:off x="3759201" y="4509121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Учет факта происходит в момент проведения учетных документов, что обеспечивает оперативность план-фактного анализа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258175" y="2060848"/>
            <a:ext cx="1238250" cy="1236662"/>
            <a:chOff x="802" y="845"/>
            <a:chExt cx="827" cy="826"/>
          </a:xfrm>
        </p:grpSpPr>
        <p:sp>
          <p:nvSpPr>
            <p:cNvPr id="164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16" name="Text Box 16"/>
          <p:cNvSpPr txBox="1">
            <a:spLocks noChangeArrowheads="1"/>
          </p:cNvSpPr>
          <p:nvPr/>
        </p:nvSpPr>
        <p:spPr bwMode="gray">
          <a:xfrm>
            <a:off x="8329614" y="2178595"/>
            <a:ext cx="11507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Настраиваемая схема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667000" y="3203848"/>
            <a:ext cx="1238250" cy="1236662"/>
            <a:chOff x="802" y="845"/>
            <a:chExt cx="827" cy="826"/>
          </a:xfrm>
        </p:grpSpPr>
        <p:sp>
          <p:nvSpPr>
            <p:cNvPr id="16418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19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0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1" name="Text Box 23"/>
          <p:cNvSpPr txBox="1">
            <a:spLocks noChangeArrowheads="1"/>
          </p:cNvSpPr>
          <p:nvPr/>
        </p:nvSpPr>
        <p:spPr bwMode="gray">
          <a:xfrm>
            <a:off x="2711624" y="3502750"/>
            <a:ext cx="11973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Учетные данные</a:t>
            </a:r>
            <a:endParaRPr lang="en-US" b="1" dirty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8258175" y="4293096"/>
            <a:ext cx="1238250" cy="1236662"/>
            <a:chOff x="802" y="845"/>
            <a:chExt cx="827" cy="826"/>
          </a:xfrm>
        </p:grpSpPr>
        <p:sp>
          <p:nvSpPr>
            <p:cNvPr id="16423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4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25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426" name="Text Box 30"/>
          <p:cNvSpPr txBox="1">
            <a:spLocks noChangeArrowheads="1"/>
          </p:cNvSpPr>
          <p:nvPr/>
        </p:nvSpPr>
        <p:spPr bwMode="gray">
          <a:xfrm>
            <a:off x="8329614" y="4643845"/>
            <a:ext cx="10810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80808"/>
                </a:solidFill>
                <a:cs typeface="Arial" charset="0"/>
              </a:rPr>
              <a:t>Режим </a:t>
            </a:r>
            <a:r>
              <a:rPr lang="en-US" b="1" dirty="0">
                <a:solidFill>
                  <a:srgbClr val="080808"/>
                </a:solidFill>
                <a:cs typeface="Arial" charset="0"/>
              </a:rPr>
              <a:t>on-line</a:t>
            </a:r>
          </a:p>
        </p:txBody>
      </p:sp>
    </p:spTree>
    <p:extLst>
      <p:ext uri="{BB962C8B-B14F-4D97-AF65-F5344CB8AC3E}">
        <p14:creationId xmlns:p14="http://schemas.microsoft.com/office/powerpoint/2010/main" val="3966958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Настройка фактических данных</a:t>
            </a:r>
          </a:p>
        </p:txBody>
      </p:sp>
      <p:pic>
        <p:nvPicPr>
          <p:cNvPr id="1026" name="Picture 2" descr="C:\Users\M_Dolgin\AppData\Local\Microsoft\Windows\Temporary Internet Files\Content.IE5\HPGAWMX7\MC90043260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4" y="2714620"/>
            <a:ext cx="1828800" cy="1828800"/>
          </a:xfrm>
          <a:prstGeom prst="rect">
            <a:avLst/>
          </a:prstGeom>
          <a:noFill/>
        </p:spPr>
      </p:pic>
      <p:pic>
        <p:nvPicPr>
          <p:cNvPr id="1027" name="Picture 3" descr="D:\Графика\2013\bar-chart-icon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96" y="2928934"/>
            <a:ext cx="1500198" cy="150019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74" y="1243907"/>
            <a:ext cx="5766059" cy="408258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>
            <a:off x="2809852" y="357187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8810644" y="350043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376734" y="4630427"/>
            <a:ext cx="5072066" cy="1938350"/>
          </a:xfrm>
          <a:prstGeom prst="wedgeRoundRectCallout">
            <a:avLst>
              <a:gd name="adj1" fmla="val -25282"/>
              <a:gd name="adj2" fmla="val -6403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Настройка учета фактических данных подразумевает настройку схемы сопоставления полей документов с разрезами бюджетирования. Это </a:t>
            </a:r>
            <a:r>
              <a:rPr lang="ru-RU" sz="1600" b="1" dirty="0"/>
              <a:t>перечень правил</a:t>
            </a:r>
            <a:r>
              <a:rPr lang="ru-RU" sz="1600" dirty="0"/>
              <a:t>, определяющий как и по каким статьям будут отражаться данные документов, откуда будет взята информация для заполнения факта: из шапки документа, его табличной части и т.д.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93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Ключевые показатели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85" y="1144246"/>
            <a:ext cx="8047741" cy="386468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4511824" y="4700926"/>
            <a:ext cx="4932040" cy="1824419"/>
          </a:xfrm>
          <a:prstGeom prst="wedgeRoundRectCallout">
            <a:avLst>
              <a:gd name="adj1" fmla="val -61823"/>
              <a:gd name="adj2" fmla="val -7497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Система позволяет указать, какие статьи бюджетов будут являться ключевыми для руководства компании. Данные статьи можно отобразить в отчете </a:t>
            </a:r>
            <a:r>
              <a:rPr lang="ru-RU" sz="1600" b="1" dirty="0"/>
              <a:t>«Мониторинг лимитов и целевых значений по бюджетам». </a:t>
            </a:r>
            <a:r>
              <a:rPr lang="ru-RU" sz="1600" dirty="0"/>
              <a:t>Данная функция позволяет контролировать наиболее существенные изменения в работе компании.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86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11" y="2141838"/>
            <a:ext cx="8084940" cy="403340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Автоматический контроль лимитов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04131" y="1093551"/>
            <a:ext cx="4903881" cy="1512168"/>
          </a:xfrm>
          <a:prstGeom prst="wedgeRoundRectCallout">
            <a:avLst>
              <a:gd name="adj1" fmla="val -20540"/>
              <a:gd name="adj2" fmla="val 6953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Для контроля целевого использования средств предприятия имеется возможность установить </a:t>
            </a:r>
            <a:r>
              <a:rPr lang="ru-RU" sz="1600" b="1" dirty="0"/>
              <a:t>лимиты</a:t>
            </a:r>
            <a:r>
              <a:rPr lang="ru-RU" sz="1600" dirty="0"/>
              <a:t> по критичным к превышению показателям, тогда система не позволит провести документ, который приведет к превышению установленного лимита.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3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40" y="1221881"/>
            <a:ext cx="9396573" cy="31141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Мониторинг и мотивация персонала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161570" y="4555846"/>
            <a:ext cx="5040560" cy="1760202"/>
          </a:xfrm>
          <a:prstGeom prst="wedgeRoundRectCallout">
            <a:avLst>
              <a:gd name="adj1" fmla="val -61823"/>
              <a:gd name="adj2" fmla="val -7497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Система позволяет рассчитывать и контролировать эффективность ответственных лиц, при помощи </a:t>
            </a:r>
            <a:r>
              <a:rPr lang="ru-RU" sz="1600" b="1" dirty="0"/>
              <a:t>единой системы измерения результатов</a:t>
            </a:r>
            <a:r>
              <a:rPr lang="ru-RU" sz="1600" dirty="0"/>
              <a:t>, которая сравнивает эффективность подразделений, а также позволяет настраивать схему мотивации для премирования/депремирования.  </a:t>
            </a:r>
          </a:p>
        </p:txBody>
      </p:sp>
    </p:spTree>
    <p:extLst>
      <p:ext uri="{BB962C8B-B14F-4D97-AF65-F5344CB8AC3E}">
        <p14:creationId xmlns:p14="http://schemas.microsoft.com/office/powerpoint/2010/main" val="35743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rc 3"/>
          <p:cNvSpPr>
            <a:spLocks/>
          </p:cNvSpPr>
          <p:nvPr/>
        </p:nvSpPr>
        <p:spPr bwMode="gray">
          <a:xfrm rot="692470">
            <a:off x="5324476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91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5029201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48226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829426" y="2678114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7413843" y="3077487"/>
            <a:ext cx="1284860" cy="1163436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3286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671888" y="3608389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951413" y="3952892"/>
            <a:ext cx="1430339" cy="1333497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78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6014009" y="2880868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5778742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6075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4300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3502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4156076" y="2522539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3309919" y="2625725"/>
            <a:ext cx="912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Анализ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4979774" y="4282868"/>
            <a:ext cx="1386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Контроль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исполнения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>
            <a:off x="7381885" y="3286125"/>
            <a:ext cx="134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</a:rPr>
              <a:t>Планирование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8096264" y="1357298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Получение расчетов для принятия решений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Моделирование результатов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Расчет ресурсов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Планирование</a:t>
            </a:r>
            <a:endParaRPr lang="en-US" sz="16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8239140" y="4500570"/>
            <a:ext cx="2643206" cy="2000264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</a:pPr>
            <a:endParaRPr lang="ru-RU" sz="1600" b="1" dirty="0"/>
          </a:p>
          <a:p>
            <a:pPr>
              <a:lnSpc>
                <a:spcPct val="90000"/>
              </a:lnSpc>
            </a:pPr>
            <a:r>
              <a:rPr lang="ru-RU" sz="1600" b="1" dirty="0"/>
              <a:t>- Предотвращение нецелевого использования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Повышение прозрачности затрат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Контроль исполнения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/>
              <a:t>Мотивация и распределение ответственности</a:t>
            </a:r>
            <a:endParaRPr lang="en-US" sz="1600" b="1" dirty="0"/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1381092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/>
              <a:t>Анализ бюджетных данных</a:t>
            </a:r>
          </a:p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/>
              <a:t>Переоценка подходов</a:t>
            </a:r>
          </a:p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/>
              <a:t>Данные для последующих циклов планирования</a:t>
            </a:r>
          </a:p>
          <a:p>
            <a:pPr algn="r">
              <a:lnSpc>
                <a:spcPct val="90000"/>
              </a:lnSpc>
              <a:buFontTx/>
              <a:buChar char="-"/>
            </a:pPr>
            <a:endParaRPr lang="ru-RU" sz="1600" b="1" dirty="0"/>
          </a:p>
          <a:p>
            <a:pPr algn="r">
              <a:lnSpc>
                <a:spcPct val="90000"/>
              </a:lnSpc>
              <a:buFontTx/>
              <a:buChar char="-"/>
            </a:pPr>
            <a:endParaRPr lang="en-US" sz="1600" b="1" dirty="0"/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ctrTitle"/>
          </p:nvPr>
        </p:nvSpPr>
        <p:spPr>
          <a:xfrm>
            <a:off x="1033883" y="387133"/>
            <a:ext cx="10190910" cy="579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Задачи, решаемые для руководства компании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7978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Аналитические возможности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6967" y="3190951"/>
            <a:ext cx="8020056" cy="408984"/>
          </a:xfrm>
        </p:spPr>
        <p:txBody>
          <a:bodyPr/>
          <a:lstStyle/>
          <a:p>
            <a:r>
              <a:rPr lang="ru-RU" dirty="0"/>
              <a:t>Подсистема «Бюджетирование»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10"/>
          <p:cNvSpPr>
            <a:spLocks noChangeShapeType="1"/>
          </p:cNvSpPr>
          <p:nvPr/>
        </p:nvSpPr>
        <p:spPr bwMode="gray">
          <a:xfrm rot="16200000" flipH="1">
            <a:off x="5382259" y="5244894"/>
            <a:ext cx="1428758" cy="45719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gray">
          <a:xfrm rot="16200000" flipV="1">
            <a:off x="5197475" y="3572285"/>
            <a:ext cx="1752600" cy="0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Аналитические возможности</a:t>
            </a:r>
            <a:endParaRPr lang="en-US" sz="3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A4FE8-4BE8-4402-B912-EFA14B055A8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gray">
          <a:xfrm>
            <a:off x="1675184" y="1092612"/>
            <a:ext cx="90011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Широкий спектр аналитических возможностей в сочетании с настраиваемыми формами отчетов позволяет получать требуемые для руководителя формы отчетов 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8096250" y="2357431"/>
            <a:ext cx="23574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План-фактный анализ с расшифровкой до документа</a:t>
            </a:r>
            <a:endParaRPr lang="en-US" sz="1600" b="1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gray">
          <a:xfrm>
            <a:off x="8020051" y="5283614"/>
            <a:ext cx="1958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Анализ корректировок</a:t>
            </a:r>
            <a:endParaRPr lang="en-US" sz="1600" b="1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8401050" y="3929066"/>
            <a:ext cx="22669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Сценарный анализ</a:t>
            </a:r>
            <a:endParaRPr lang="en-US" sz="1600" b="1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1524001" y="2338794"/>
            <a:ext cx="259238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Ряд финансовых и аналитических отчетов по управленческому плану счетов</a:t>
            </a:r>
            <a:endParaRPr lang="en-US" sz="1600" b="1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2238349" y="5267753"/>
            <a:ext cx="19589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Временной и статистический анализ</a:t>
            </a:r>
            <a:endParaRPr lang="en-US" sz="16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37276" y="3145250"/>
            <a:ext cx="1763713" cy="2133600"/>
            <a:chOff x="2880" y="2126"/>
            <a:chExt cx="1111" cy="1344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flipH="1">
            <a:off x="4384676" y="3134138"/>
            <a:ext cx="1763713" cy="2133600"/>
            <a:chOff x="2880" y="2126"/>
            <a:chExt cx="1111" cy="1344"/>
          </a:xfrm>
        </p:grpSpPr>
        <p:sp>
          <p:nvSpPr>
            <p:cNvPr id="26638" name="Line 14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6642" name="Oval 18"/>
          <p:cNvSpPr>
            <a:spLocks noChangeArrowheads="1"/>
          </p:cNvSpPr>
          <p:nvPr/>
        </p:nvSpPr>
        <p:spPr bwMode="gray">
          <a:xfrm>
            <a:off x="5312366" y="3483978"/>
            <a:ext cx="1605370" cy="1605370"/>
          </a:xfrm>
          <a:prstGeom prst="ellipse">
            <a:avLst/>
          </a:prstGeom>
          <a:gradFill rotWithShape="1">
            <a:gsLst>
              <a:gs pos="0">
                <a:srgbClr val="0383F7">
                  <a:gamma/>
                  <a:tint val="10196"/>
                  <a:invGamma/>
                </a:srgbClr>
              </a:gs>
              <a:gs pos="50000">
                <a:srgbClr val="0383F7"/>
              </a:gs>
              <a:gs pos="100000">
                <a:srgbClr val="0383F7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2F6ACB"/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gray">
          <a:xfrm>
            <a:off x="5335582" y="3507195"/>
            <a:ext cx="1546236" cy="1546236"/>
          </a:xfrm>
          <a:prstGeom prst="ellipse">
            <a:avLst/>
          </a:prstGeom>
          <a:gradFill rotWithShape="1">
            <a:gsLst>
              <a:gs pos="0">
                <a:srgbClr val="B6E7F6"/>
              </a:gs>
              <a:gs pos="50000">
                <a:srgbClr val="3958BD"/>
              </a:gs>
              <a:gs pos="100000">
                <a:srgbClr val="B6E7F6"/>
              </a:gs>
            </a:gsLst>
            <a:lin ang="5400000" scaled="1"/>
          </a:gradFill>
          <a:ln w="19050">
            <a:solidFill>
              <a:srgbClr val="3376C7">
                <a:alpha val="2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4927600" y="3915796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FFFF"/>
                </a:solidFill>
              </a:rPr>
              <a:t>Анализ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1666845" y="3910430"/>
            <a:ext cx="213998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Настраиваемые отчеты по пользовательским правилам</a:t>
            </a:r>
            <a:endParaRPr lang="en-US" sz="16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42214" y="5213764"/>
            <a:ext cx="492125" cy="492125"/>
            <a:chOff x="3745" y="1818"/>
            <a:chExt cx="382" cy="382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91426" y="2754726"/>
            <a:ext cx="492125" cy="492125"/>
            <a:chOff x="3745" y="1818"/>
            <a:chExt cx="382" cy="382"/>
          </a:xfrm>
        </p:grpSpPr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291014" y="5218526"/>
            <a:ext cx="492125" cy="492125"/>
            <a:chOff x="3745" y="1818"/>
            <a:chExt cx="382" cy="382"/>
          </a:xfrm>
        </p:grpSpPr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25926" y="2737264"/>
            <a:ext cx="492125" cy="492125"/>
            <a:chOff x="3745" y="1818"/>
            <a:chExt cx="382" cy="382"/>
          </a:xfrm>
        </p:grpSpPr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943850" y="3896138"/>
            <a:ext cx="457200" cy="457200"/>
            <a:chOff x="3600" y="1279"/>
            <a:chExt cx="288" cy="288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829050" y="3896138"/>
            <a:ext cx="457200" cy="457200"/>
            <a:chOff x="3600" y="1279"/>
            <a:chExt cx="288" cy="288"/>
          </a:xfrm>
        </p:grpSpPr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10196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66CC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34902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66CC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5853114" y="2195918"/>
            <a:ext cx="457200" cy="457200"/>
            <a:chOff x="3600" y="1279"/>
            <a:chExt cx="288" cy="288"/>
          </a:xfrm>
        </p:grpSpPr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gray">
          <a:xfrm>
            <a:off x="3809984" y="1857364"/>
            <a:ext cx="45720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Прогнозирование, математический анализ</a:t>
            </a:r>
            <a:endParaRPr lang="en-US" sz="1600" b="1" dirty="0"/>
          </a:p>
        </p:txBody>
      </p:sp>
      <p:grpSp>
        <p:nvGrpSpPr>
          <p:cNvPr id="54" name="Group 31"/>
          <p:cNvGrpSpPr>
            <a:grpSpLocks/>
          </p:cNvGrpSpPr>
          <p:nvPr/>
        </p:nvGrpSpPr>
        <p:grpSpPr bwMode="auto">
          <a:xfrm>
            <a:off x="5849938" y="5982133"/>
            <a:ext cx="492125" cy="492125"/>
            <a:chOff x="3745" y="1818"/>
            <a:chExt cx="382" cy="382"/>
          </a:xfrm>
        </p:grpSpPr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7" name="Text Box 4"/>
          <p:cNvSpPr txBox="1">
            <a:spLocks noChangeArrowheads="1"/>
          </p:cNvSpPr>
          <p:nvPr/>
        </p:nvSpPr>
        <p:spPr bwMode="gray">
          <a:xfrm>
            <a:off x="1928494" y="6466886"/>
            <a:ext cx="86439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Анализ эффективности подразделений (ответственных), расчет мотивации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288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45" grpId="0"/>
      <p:bldP spid="53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6" y="1563922"/>
            <a:ext cx="9342573" cy="3388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Анализ эффективности подразделений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145096" y="4994009"/>
            <a:ext cx="6192688" cy="1308313"/>
          </a:xfrm>
          <a:prstGeom prst="wedgeRoundRectCallout">
            <a:avLst>
              <a:gd name="adj1" fmla="val -9824"/>
              <a:gd name="adj2" fmla="val -6961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На основании анализируемых данных по фактическому исполнению бюджетных показателей, имеется возможность настройки и расчета </a:t>
            </a:r>
            <a:r>
              <a:rPr lang="ru-RU" sz="1600" b="1" dirty="0"/>
              <a:t>мотивационных схем </a:t>
            </a:r>
            <a:r>
              <a:rPr lang="ru-RU" sz="1600" dirty="0"/>
              <a:t>для премирования и депремирования сотрудников или подразделений.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2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gray">
          <a:xfrm>
            <a:off x="3805239" y="3732188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5724526" y="3667100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6124575" y="3732188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83633" y="2472681"/>
            <a:ext cx="1875681" cy="1508745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2824989" y="2760712"/>
            <a:ext cx="178016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Отчетность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по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бюджетам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 (план-факт и т.д.)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43872" y="2472681"/>
            <a:ext cx="1872208" cy="1508745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248128" y="2472680"/>
            <a:ext cx="1872208" cy="1512168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5102266" y="2760713"/>
            <a:ext cx="15890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Отчетность,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настраиваемая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пользователем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7301709" y="2688704"/>
            <a:ext cx="181184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ru-RU" sz="1600" b="1" dirty="0">
                <a:solidFill>
                  <a:srgbClr val="FFFFFF"/>
                </a:solidFill>
              </a:rPr>
              <a:t>Отчетность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по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управленческому </a:t>
            </a:r>
          </a:p>
          <a:p>
            <a:pPr algn="ctr"/>
            <a:r>
              <a:rPr lang="ru-RU" sz="1600" b="1" dirty="0">
                <a:solidFill>
                  <a:srgbClr val="FFFFFF"/>
                </a:solidFill>
              </a:rPr>
              <a:t>плану счетов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2687638" y="1484785"/>
            <a:ext cx="6477000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/>
              <a:t>В системе представлен большой набор отчетов. Для отчетов можно настроить механизм перевода на другие языки.</a:t>
            </a:r>
            <a:endParaRPr lang="en-US" b="1" dirty="0"/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2971800" y="5195888"/>
            <a:ext cx="5888038" cy="12574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062288" y="5181000"/>
            <a:ext cx="57213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1C1C1C"/>
                </a:solidFill>
              </a:rPr>
              <a:t>Система реализует потребность в большинстве типичных отчетных форм по бюджетам. Отсутствующие формы могут быть настроены в пользовательских механизмах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Отчетность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67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Отчетность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21" y="975148"/>
            <a:ext cx="8763759" cy="490770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575720" y="4625169"/>
            <a:ext cx="3256168" cy="1755576"/>
          </a:xfrm>
          <a:prstGeom prst="wedgeRoundRectCallout">
            <a:avLst>
              <a:gd name="adj1" fmla="val 70433"/>
              <a:gd name="adj2" fmla="val -8113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В имеющихся отчетах можно самостоятельно настраивать перечень и внешний </a:t>
            </a:r>
            <a:r>
              <a:rPr lang="ru-RU" b="1" dirty="0"/>
              <a:t>вид их строк </a:t>
            </a:r>
            <a:r>
              <a:rPr lang="ru-RU" dirty="0"/>
              <a:t>и </a:t>
            </a:r>
            <a:r>
              <a:rPr lang="ru-RU" b="1" dirty="0"/>
              <a:t>колонок</a:t>
            </a:r>
            <a:r>
              <a:rPr lang="ru-RU" dirty="0"/>
              <a:t>, а также состав </a:t>
            </a:r>
            <a:r>
              <a:rPr lang="ru-RU" b="1" dirty="0"/>
              <a:t>показателей </a:t>
            </a:r>
            <a:r>
              <a:rPr lang="ru-RU" dirty="0"/>
              <a:t>отчета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Отчет</a:t>
            </a:r>
            <a:r>
              <a:rPr lang="ru-RU" dirty="0" smtClean="0"/>
              <a:t> </a:t>
            </a:r>
            <a:r>
              <a:rPr lang="ru-RU" sz="3600" dirty="0"/>
              <a:t>«Исполнение бюджета»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052736"/>
            <a:ext cx="8009803" cy="457135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863752" y="4232443"/>
            <a:ext cx="3609122" cy="1728192"/>
          </a:xfrm>
          <a:prstGeom prst="wedgeRoundRectCallout">
            <a:avLst>
              <a:gd name="adj1" fmla="val 64124"/>
              <a:gd name="adj2" fmla="val 1445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Отчет позволяет рассчитывать </a:t>
            </a:r>
            <a:r>
              <a:rPr lang="ru-RU" sz="1600" b="1" dirty="0"/>
              <a:t>исполнение и отклонение по статьям</a:t>
            </a:r>
            <a:r>
              <a:rPr lang="ru-RU" sz="1600" dirty="0"/>
              <a:t>, как в абсолютных значениях, так и в процентах от плана. Данный отчет предназначен для план-фактного анализа бюджетных данных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50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Отчет «Временной анализ»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980728"/>
            <a:ext cx="7392041" cy="454953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95600" y="4380942"/>
            <a:ext cx="3672408" cy="2000387"/>
          </a:xfrm>
          <a:prstGeom prst="wedgeRoundRectCallout">
            <a:avLst>
              <a:gd name="adj1" fmla="val 71364"/>
              <a:gd name="adj2" fmla="val -4948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Отчет позволяет самостоятельно определить виды и интервалы выводимых в колонках данных, а также настроить расчетные колонки по пользовательским формулам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Пользовательские отчеты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964330"/>
            <a:ext cx="7427116" cy="499755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663952" y="4699293"/>
            <a:ext cx="3024336" cy="1742442"/>
          </a:xfrm>
          <a:prstGeom prst="wedgeRoundRectCallout">
            <a:avLst>
              <a:gd name="adj1" fmla="val -72280"/>
              <a:gd name="adj2" fmla="val -3290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Механизм позволяет </a:t>
            </a:r>
            <a:r>
              <a:rPr lang="ru-RU" b="1" dirty="0"/>
              <a:t>самостоятельно</a:t>
            </a:r>
            <a:r>
              <a:rPr lang="ru-RU" dirty="0"/>
              <a:t> определять источники данных для отчета, в том числе составлять запросы.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4313" y="348770"/>
            <a:ext cx="9814560" cy="57912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Многоязычная отчетность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13" y="1150312"/>
            <a:ext cx="8012195" cy="405787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21" y="3179248"/>
            <a:ext cx="4748569" cy="343412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53124" y="4516016"/>
            <a:ext cx="4103316" cy="2052754"/>
          </a:xfrm>
          <a:prstGeom prst="wedgeRoundRectCallout">
            <a:avLst>
              <a:gd name="adj1" fmla="val -72221"/>
              <a:gd name="adj2" fmla="val -2185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Для формирования отчетности, подлежащей представлению лицам, </a:t>
            </a:r>
            <a:r>
              <a:rPr lang="ru-RU" b="1" dirty="0"/>
              <a:t>не говорящим на языке ведения информационной базы</a:t>
            </a:r>
            <a:r>
              <a:rPr lang="ru-RU" dirty="0"/>
              <a:t>, можно использовать автоматический перевод отчетности на любой язык.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/>
              <a:t>E-mail</a:t>
            </a:r>
            <a:r>
              <a:rPr lang="ru-RU" kern="0" dirty="0" smtClean="0"/>
              <a:t>: </a:t>
            </a:r>
            <a:r>
              <a:rPr lang="en-US" altLang="ru-RU" dirty="0">
                <a:hlinkClick r:id="rId3"/>
              </a:rPr>
              <a:t>fin@1c-rating.kz</a:t>
            </a:r>
            <a:endParaRPr lang="ru-RU" altLang="ru-RU" dirty="0"/>
          </a:p>
          <a:p>
            <a:r>
              <a:rPr lang="ru-RU" kern="0" dirty="0"/>
              <a:t>На сайте</a:t>
            </a:r>
            <a:r>
              <a:rPr lang="ru-RU" kern="0" dirty="0" smtClean="0"/>
              <a:t>: </a:t>
            </a:r>
            <a:r>
              <a:rPr lang="ru-RU" dirty="0"/>
              <a:t>http://</a:t>
            </a:r>
            <a:r>
              <a:rPr lang="ru-RU" dirty="0" smtClean="0"/>
              <a:t>1c-rating.kz/sol/compfin</a:t>
            </a:r>
            <a:endParaRPr lang="ru-RU" dirty="0"/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 bwMode="auto">
          <a:xfrm>
            <a:off x="4655840" y="5661249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1217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41063" y="2377441"/>
            <a:ext cx="8754871" cy="548640"/>
          </a:xfrm>
        </p:spPr>
        <p:txBody>
          <a:bodyPr/>
          <a:lstStyle/>
          <a:p>
            <a:r>
              <a:rPr lang="ru-RU" dirty="0" smtClean="0"/>
              <a:t>Обзор возможностей ПЛАНИРОВАНИЯ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063" y="3232140"/>
            <a:ext cx="8020056" cy="524314"/>
          </a:xfrm>
        </p:spPr>
        <p:txBody>
          <a:bodyPr/>
          <a:lstStyle/>
          <a:p>
            <a:r>
              <a:rPr lang="ru-RU" dirty="0"/>
              <a:t>Подсистема «Бюджетирование»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10"/>
          <p:cNvSpPr>
            <a:spLocks noChangeShapeType="1"/>
          </p:cNvSpPr>
          <p:nvPr/>
        </p:nvSpPr>
        <p:spPr bwMode="gray">
          <a:xfrm rot="16200000" flipH="1">
            <a:off x="5382259" y="5244894"/>
            <a:ext cx="1428758" cy="45719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gray">
          <a:xfrm rot="16200000" flipV="1">
            <a:off x="5197475" y="3572285"/>
            <a:ext cx="1752600" cy="0"/>
          </a:xfrm>
          <a:prstGeom prst="line">
            <a:avLst/>
          </a:prstGeom>
          <a:noFill/>
          <a:ln w="38100" cap="rnd">
            <a:solidFill>
              <a:srgbClr val="4D4D4D"/>
            </a:solidFill>
            <a:prstDash val="sysDot"/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Возможности планирования</a:t>
            </a:r>
            <a:endParaRPr lang="en-US" sz="3600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gray">
          <a:xfrm>
            <a:off x="1376349" y="953631"/>
            <a:ext cx="900115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Широкий спектр инструментов планирования позволяет упростить ввод сложных бюджетов и повысить эффективность процесса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8096250" y="2357431"/>
            <a:ext cx="23574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Произвольная структура и количество бюджетов. </a:t>
            </a:r>
            <a:endParaRPr lang="en-US" sz="1600" b="1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gray">
          <a:xfrm>
            <a:off x="8020050" y="4929199"/>
            <a:ext cx="229079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Настройка плановых расчетов для уменьшения ручного ввода. Создание сводных бюджетов</a:t>
            </a:r>
            <a:endParaRPr lang="en-US" sz="1600" b="1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8401050" y="3571877"/>
            <a:ext cx="226695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Планирование по статьям и дополнительным разрезам планирования</a:t>
            </a:r>
            <a:endParaRPr lang="en-US" sz="1600" b="1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1524001" y="2214555"/>
            <a:ext cx="2592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Календарное планирование процесса, управление задачами</a:t>
            </a:r>
            <a:endParaRPr lang="en-US" sz="1600" b="1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2238349" y="5267753"/>
            <a:ext cx="19589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Корректировка бюджетов</a:t>
            </a:r>
            <a:endParaRPr lang="en-US" sz="16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37276" y="3145250"/>
            <a:ext cx="1763713" cy="2133600"/>
            <a:chOff x="2880" y="2126"/>
            <a:chExt cx="1111" cy="1344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 flipH="1">
            <a:off x="4384676" y="3134138"/>
            <a:ext cx="1763713" cy="2133600"/>
            <a:chOff x="2880" y="2126"/>
            <a:chExt cx="1111" cy="1344"/>
          </a:xfrm>
        </p:grpSpPr>
        <p:sp>
          <p:nvSpPr>
            <p:cNvPr id="26638" name="Line 14"/>
            <p:cNvSpPr>
              <a:spLocks noChangeShapeType="1"/>
            </p:cNvSpPr>
            <p:nvPr/>
          </p:nvSpPr>
          <p:spPr bwMode="gray">
            <a:xfrm flipV="1">
              <a:off x="2887" y="2126"/>
              <a:ext cx="912" cy="658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gray">
            <a:xfrm flipV="1">
              <a:off x="2887" y="2784"/>
              <a:ext cx="1104" cy="0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gray">
            <a:xfrm>
              <a:off x="2880" y="2791"/>
              <a:ext cx="878" cy="679"/>
            </a:xfrm>
            <a:prstGeom prst="line">
              <a:avLst/>
            </a:prstGeom>
            <a:noFill/>
            <a:ln w="38100" cap="rnd">
              <a:solidFill>
                <a:srgbClr val="4D4D4D"/>
              </a:solidFill>
              <a:prstDash val="sysDot"/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6644" name="Text Box 20"/>
          <p:cNvSpPr txBox="1">
            <a:spLocks noChangeArrowheads="1"/>
          </p:cNvSpPr>
          <p:nvPr/>
        </p:nvSpPr>
        <p:spPr bwMode="gray">
          <a:xfrm>
            <a:off x="4927600" y="3967468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FFFF"/>
                </a:solidFill>
              </a:rPr>
              <a:t>Контроль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gray">
          <a:xfrm>
            <a:off x="1524001" y="3429000"/>
            <a:ext cx="228282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/>
              <a:t>Формирование бюджетов на основании заявок, бюджетов прошлых периодов и фактических данных</a:t>
            </a:r>
            <a:endParaRPr lang="en-US" sz="1600" b="1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42214" y="5213764"/>
            <a:ext cx="492125" cy="492125"/>
            <a:chOff x="3745" y="1818"/>
            <a:chExt cx="382" cy="382"/>
          </a:xfrm>
        </p:grpSpPr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91426" y="2754726"/>
            <a:ext cx="492125" cy="492125"/>
            <a:chOff x="3745" y="1818"/>
            <a:chExt cx="382" cy="382"/>
          </a:xfrm>
        </p:grpSpPr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291014" y="5218526"/>
            <a:ext cx="492125" cy="492125"/>
            <a:chOff x="3745" y="1818"/>
            <a:chExt cx="382" cy="382"/>
          </a:xfrm>
        </p:grpSpPr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4" name="Oval 30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25926" y="2737264"/>
            <a:ext cx="492125" cy="492125"/>
            <a:chOff x="3745" y="1818"/>
            <a:chExt cx="382" cy="382"/>
          </a:xfrm>
        </p:grpSpPr>
        <p:sp>
          <p:nvSpPr>
            <p:cNvPr id="26656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57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943850" y="3896138"/>
            <a:ext cx="457200" cy="457200"/>
            <a:chOff x="3600" y="1279"/>
            <a:chExt cx="288" cy="288"/>
          </a:xfrm>
        </p:grpSpPr>
        <p:sp>
          <p:nvSpPr>
            <p:cNvPr id="26659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0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829050" y="3896138"/>
            <a:ext cx="457200" cy="457200"/>
            <a:chOff x="3600" y="1279"/>
            <a:chExt cx="288" cy="288"/>
          </a:xfrm>
        </p:grpSpPr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10196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FF66CC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FF66CC">
                    <a:gamma/>
                    <a:tint val="34902"/>
                    <a:invGamma/>
                  </a:srgbClr>
                </a:gs>
                <a:gs pos="50000">
                  <a:srgbClr val="FF66CC"/>
                </a:gs>
                <a:gs pos="100000">
                  <a:srgbClr val="FF66CC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FF66CC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853114" y="2195918"/>
            <a:ext cx="457200" cy="457200"/>
            <a:chOff x="3600" y="1279"/>
            <a:chExt cx="288" cy="288"/>
          </a:xfrm>
        </p:grpSpPr>
        <p:sp>
          <p:nvSpPr>
            <p:cNvPr id="47" name="Oval 35"/>
            <p:cNvSpPr>
              <a:spLocks noChangeArrowheads="1"/>
            </p:cNvSpPr>
            <p:nvPr/>
          </p:nvSpPr>
          <p:spPr bwMode="gray">
            <a:xfrm>
              <a:off x="3600" y="127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10196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6350">
              <a:solidFill>
                <a:srgbClr val="99CC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36"/>
            <p:cNvSpPr>
              <a:spLocks noChangeArrowheads="1"/>
            </p:cNvSpPr>
            <p:nvPr/>
          </p:nvSpPr>
          <p:spPr bwMode="gray">
            <a:xfrm>
              <a:off x="3615" y="1294"/>
              <a:ext cx="256" cy="25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34902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99CC00">
                  <a:alpha val="2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3" name="Text Box 4"/>
          <p:cNvSpPr txBox="1">
            <a:spLocks noChangeArrowheads="1"/>
          </p:cNvSpPr>
          <p:nvPr/>
        </p:nvSpPr>
        <p:spPr bwMode="gray">
          <a:xfrm>
            <a:off x="3809984" y="1857364"/>
            <a:ext cx="457203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Учет по управленческому плану счетов</a:t>
            </a:r>
            <a:endParaRPr lang="en-US" sz="1600" b="1" dirty="0"/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849938" y="5982133"/>
            <a:ext cx="492125" cy="492125"/>
            <a:chOff x="3745" y="1818"/>
            <a:chExt cx="382" cy="382"/>
          </a:xfrm>
        </p:grpSpPr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7" name="Text Box 4"/>
          <p:cNvSpPr txBox="1">
            <a:spLocks noChangeArrowheads="1"/>
          </p:cNvSpPr>
          <p:nvPr/>
        </p:nvSpPr>
        <p:spPr bwMode="gray">
          <a:xfrm>
            <a:off x="1129477" y="6510526"/>
            <a:ext cx="864399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Сценарное планирование. Учет в разрезе ЦФО</a:t>
            </a:r>
            <a:endParaRPr lang="en-US" sz="1600" b="1" dirty="0"/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gray">
          <a:xfrm>
            <a:off x="5312366" y="3483978"/>
            <a:ext cx="1605370" cy="1605370"/>
          </a:xfrm>
          <a:prstGeom prst="ellipse">
            <a:avLst/>
          </a:pr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50800" dir="54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gray">
          <a:xfrm>
            <a:off x="5335582" y="3507195"/>
            <a:ext cx="1546236" cy="1546236"/>
          </a:xfrm>
          <a:prstGeom prst="ellipse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19050">
            <a:solidFill>
              <a:schemeClr val="accent1">
                <a:lumMod val="75000"/>
                <a:alpha val="2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gray">
          <a:xfrm>
            <a:off x="4927600" y="3857629"/>
            <a:ext cx="2362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>
                <a:solidFill>
                  <a:srgbClr val="FFFFFF"/>
                </a:solidFill>
              </a:rPr>
              <a:t>Планиро-вание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2" grpId="0"/>
      <p:bldP spid="26645" grpId="0"/>
      <p:bldP spid="53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84571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Создание бюджетной структуры любой сложности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8533588" y="1952340"/>
            <a:ext cx="2124900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/>
              <a:t>Количество бюджетов и их структура не ограничены.</a:t>
            </a:r>
          </a:p>
          <a:p>
            <a:pPr eaLnBrk="0" hangingPunct="0"/>
            <a:r>
              <a:rPr lang="ru-RU" b="1" dirty="0"/>
              <a:t>Предприятие может разработать систему бюджетов с учетом всех своих потребностей.</a:t>
            </a:r>
          </a:p>
          <a:p>
            <a:pPr eaLnBrk="0" hangingPunct="0"/>
            <a:r>
              <a:rPr lang="ru-RU" b="1" dirty="0"/>
              <a:t>Структура бюджета редактируется в едином окне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91" y="1437721"/>
            <a:ext cx="6828032" cy="4722558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5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Дополнительные разрезы планирования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824552"/>
            <a:ext cx="5082980" cy="168416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54" y="1180729"/>
            <a:ext cx="8391946" cy="199808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818855" y="3392426"/>
            <a:ext cx="6406081" cy="1286666"/>
          </a:xfrm>
          <a:prstGeom prst="wedgeRoundRectCallout">
            <a:avLst>
              <a:gd name="adj1" fmla="val -19981"/>
              <a:gd name="adj2" fmla="val -9717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1600" dirty="0"/>
              <a:t>Детализировать данные бюджетов можно </a:t>
            </a:r>
            <a:r>
              <a:rPr lang="ru-RU" sz="1600" b="1" dirty="0"/>
              <a:t>как по статьям</a:t>
            </a:r>
            <a:r>
              <a:rPr lang="ru-RU" sz="1600" dirty="0"/>
              <a:t>, так и по </a:t>
            </a:r>
            <a:r>
              <a:rPr lang="ru-RU" sz="1600" b="1" dirty="0"/>
              <a:t>дополнительным аналитическим разрезам. </a:t>
            </a:r>
            <a:r>
              <a:rPr lang="ru-RU" sz="1600" dirty="0"/>
              <a:t>Помимо трех предопределенных разрезов, в системе возможно настроить до 10 дополнительных разрезов. Например: статьи затрат, основные средства, налоги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593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Автоматизация плановых расчетов</a:t>
            </a:r>
            <a:endParaRPr lang="en-US" sz="3600" dirty="0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2095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4381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2095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4381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3222598" y="303690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2197046" y="2628202"/>
            <a:ext cx="18573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Расчет по формулам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4311760" y="2628202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Остаточные показатели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2135560" y="4869161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Регламентные и производственные модели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4439816" y="4869161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Настройка зависимостей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3698246" y="342266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4540222" y="342266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3698246" y="433230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4540222" y="433230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6888088" y="3036905"/>
            <a:ext cx="392909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/>
              <a:t>Для упрощение ввода плановых данных, и экономии времени на заполнения бюджетов, существует несколько способов автоматизации ввода плановых данных.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22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Расчет по формулам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268760"/>
            <a:ext cx="5799425" cy="506003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530094" y="2348880"/>
            <a:ext cx="2886387" cy="3096344"/>
          </a:xfrm>
          <a:prstGeom prst="wedgeRoundRectCallout">
            <a:avLst>
              <a:gd name="adj1" fmla="val -67709"/>
              <a:gd name="adj2" fmla="val -4497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Система позволяет настроить для статьи бюджета </a:t>
            </a:r>
            <a:r>
              <a:rPr lang="ru-RU" b="1" dirty="0"/>
              <a:t>формулу расчета</a:t>
            </a:r>
            <a:r>
              <a:rPr lang="ru-RU" dirty="0"/>
              <a:t> на основании других статей.</a:t>
            </a:r>
          </a:p>
          <a:p>
            <a:pPr eaLnBrk="0" hangingPunct="0"/>
            <a:r>
              <a:rPr lang="ru-RU" dirty="0"/>
              <a:t>При этом можно использовать различные математические функции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Сценарное планирование бюджетов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5251361"/>
            <a:ext cx="7308213" cy="144792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97" y="1282514"/>
            <a:ext cx="4605073" cy="3871927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745459" y="1578574"/>
            <a:ext cx="3810562" cy="3279805"/>
          </a:xfrm>
          <a:prstGeom prst="wedgeRoundRectCallout">
            <a:avLst>
              <a:gd name="adj1" fmla="val 58271"/>
              <a:gd name="adj2" fmla="val -3371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dirty="0"/>
              <a:t>Механизм </a:t>
            </a:r>
            <a:r>
              <a:rPr lang="ru-RU" b="1" dirty="0"/>
              <a:t>сценарного планирования </a:t>
            </a:r>
            <a:r>
              <a:rPr lang="ru-RU" dirty="0"/>
              <a:t>позволяет формировать несколько вариантов бюджета на один отчетный период. Для каждого сценария планирования имеется возможность установить точки планирования и курс валют, при котором будет использоваться сценарий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8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125</TotalTime>
  <Words>1008</Words>
  <Application>Microsoft Office PowerPoint</Application>
  <PresentationFormat>Широкоэкранный</PresentationFormat>
  <Paragraphs>146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Tahoma</vt:lpstr>
      <vt:lpstr>Wingdings</vt:lpstr>
      <vt:lpstr>Шаблон по брендбукингу Рейтинг</vt:lpstr>
      <vt:lpstr>Линейка «1С-Рейтинг: Финансы и Бюджетирование» Автоматизация процесса бюджетирования</vt:lpstr>
      <vt:lpstr>Задачи, решаемые для руководства компании</vt:lpstr>
      <vt:lpstr>Обзор возможностей ПЛАНИРОВАНИЯ</vt:lpstr>
      <vt:lpstr>Возможности планирования</vt:lpstr>
      <vt:lpstr>Создание бюджетной структуры любой сложности</vt:lpstr>
      <vt:lpstr>Дополнительные разрезы планирования</vt:lpstr>
      <vt:lpstr>Автоматизация плановых расчетов</vt:lpstr>
      <vt:lpstr>Расчет по формулам</vt:lpstr>
      <vt:lpstr>Сценарное планирование бюджетов</vt:lpstr>
      <vt:lpstr>Документ «Экземпляр бюджета»</vt:lpstr>
      <vt:lpstr>Корректировка бюджетных данных</vt:lpstr>
      <vt:lpstr>Заполнение бюджетов</vt:lpstr>
      <vt:lpstr>Обзор функций контроля</vt:lpstr>
      <vt:lpstr>Контрольные и учетные  функции</vt:lpstr>
      <vt:lpstr>Учет фактических данных</vt:lpstr>
      <vt:lpstr>Настройка фактических данных</vt:lpstr>
      <vt:lpstr>Ключевые показатели</vt:lpstr>
      <vt:lpstr>Автоматический контроль лимитов</vt:lpstr>
      <vt:lpstr>Мониторинг и мотивация персонала</vt:lpstr>
      <vt:lpstr>Аналитические возможности </vt:lpstr>
      <vt:lpstr>Аналитические возможности</vt:lpstr>
      <vt:lpstr>Анализ эффективности подразделений</vt:lpstr>
      <vt:lpstr>Отчетность</vt:lpstr>
      <vt:lpstr>Отчетность</vt:lpstr>
      <vt:lpstr>Отчет «Исполнение бюджета»</vt:lpstr>
      <vt:lpstr>Отчет «Временной анализ»</vt:lpstr>
      <vt:lpstr>Пользовательские отчеты</vt:lpstr>
      <vt:lpstr>Многоязычная отчетность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Линейка «1С-Рейтинг: Финансы и Бюджетирование» Автоматизация процесса бюджетирования</dc:title>
  <dc:creator>Ольга Н. Михальчук</dc:creator>
  <cp:lastModifiedBy>Ольга Н. Михальчук</cp:lastModifiedBy>
  <cp:revision>15</cp:revision>
  <dcterms:created xsi:type="dcterms:W3CDTF">2025-05-05T10:30:25Z</dcterms:created>
  <dcterms:modified xsi:type="dcterms:W3CDTF">2025-05-08T08:49:11Z</dcterms:modified>
</cp:coreProperties>
</file>